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5"/>
  </p:notesMasterIdLst>
  <p:handoutMasterIdLst>
    <p:handoutMasterId r:id="rId16"/>
  </p:handoutMasterIdLst>
  <p:sldIdLst>
    <p:sldId id="257" r:id="rId5"/>
    <p:sldId id="389" r:id="rId6"/>
    <p:sldId id="384" r:id="rId7"/>
    <p:sldId id="317" r:id="rId8"/>
    <p:sldId id="277" r:id="rId9"/>
    <p:sldId id="392" r:id="rId10"/>
    <p:sldId id="278" r:id="rId11"/>
    <p:sldId id="270" r:id="rId12"/>
    <p:sldId id="272" r:id="rId13"/>
    <p:sldId id="32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104" d="100"/>
          <a:sy n="104" d="100"/>
        </p:scale>
        <p:origin x="138" y="25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11/1/2023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9</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auljerimy.com/security-certification-roadmap/"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jpg"/><Relationship Id="rId5" Type="http://schemas.openxmlformats.org/officeDocument/2006/relationships/hyperlink" Target="https://www.coursera.org/articles/cybersecurity-analyst-job-guide" TargetMode="External"/><Relationship Id="rId4" Type="http://schemas.openxmlformats.org/officeDocument/2006/relationships/hyperlink" Target="https://www.mycomputercareer.edu/news/what-does-a-cyber-security-specialist-d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5" name="Rectangle 4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6" name="Rectangle 45">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n-US" sz="5400" kern="1200">
                <a:solidFill>
                  <a:schemeClr val="tx1"/>
                </a:solidFill>
                <a:latin typeface="+mj-lt"/>
                <a:ea typeface="+mj-ea"/>
                <a:cs typeface="+mj-cs"/>
              </a:rPr>
              <a:t>National Cybersecurity Awareness Month</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3827610"/>
            <a:ext cx="5437187" cy="2265216"/>
          </a:xfrm>
        </p:spPr>
        <p:txBody>
          <a:bodyPr vert="horz" wrap="square" lIns="0" tIns="0" rIns="0" bIns="0" rtlCol="0">
            <a:normAutofit/>
          </a:bodyPr>
          <a:lstStyle/>
          <a:p>
            <a:pPr marL="0" indent="0">
              <a:lnSpc>
                <a:spcPct val="100000"/>
              </a:lnSpc>
            </a:pPr>
            <a:r>
              <a:rPr lang="en-US" sz="2400" kern="1200">
                <a:latin typeface="+mn-lt"/>
                <a:ea typeface="+mn-ea"/>
                <a:cs typeface="+mn-cs"/>
              </a:rPr>
              <a:t>Andre Hardy</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5" name="Freeform: Shape 3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Shape 3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0" name="Rectangle 3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References</a:t>
            </a:r>
          </a:p>
        </p:txBody>
      </p:sp>
      <p:sp>
        <p:nvSpPr>
          <p:cNvPr id="7" name="Content Placeholder 3">
            <a:extLst>
              <a:ext uri="{FF2B5EF4-FFF2-40B4-BE49-F238E27FC236}">
                <a16:creationId xmlns:a16="http://schemas.microsoft.com/office/drawing/2014/main" id="{4439610D-087D-B1C3-FEDF-34457778DE4F}"/>
              </a:ext>
            </a:extLst>
          </p:cNvPr>
          <p:cNvSpPr txBox="1">
            <a:spLocks/>
          </p:cNvSpPr>
          <p:nvPr/>
        </p:nvSpPr>
        <p:spPr>
          <a:xfrm>
            <a:off x="550863" y="2678400"/>
            <a:ext cx="3565525" cy="3414425"/>
          </a:xfrm>
          <a:prstGeom prst="rect">
            <a:avLst/>
          </a:prstGeom>
        </p:spPr>
        <p:txBody>
          <a:bodyPr vert="horz" wrap="square" lIns="0" tIns="0" rIns="0" bIns="0" rtlCol="0" anchor="t">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200" b="1" dirty="0"/>
              <a:t>1.  “Update Plans” August 13, 2022 by Paul </a:t>
            </a:r>
            <a:r>
              <a:rPr lang="en-US" sz="1200" b="1" dirty="0" err="1"/>
              <a:t>Jerimy</a:t>
            </a:r>
            <a:r>
              <a:rPr lang="en-US" sz="1200" b="1" dirty="0"/>
              <a:t> </a:t>
            </a:r>
          </a:p>
          <a:p>
            <a:pPr marL="0" indent="0">
              <a:lnSpc>
                <a:spcPct val="100000"/>
              </a:lnSpc>
              <a:buNone/>
            </a:pPr>
            <a:r>
              <a:rPr lang="en-US" sz="1200" b="1" dirty="0">
                <a:hlinkClick r:id="rId3"/>
              </a:rPr>
              <a:t>https://pauljerimy.com/security-certification-roadmap/</a:t>
            </a:r>
            <a:endParaRPr lang="en-US" sz="1200" b="1" dirty="0"/>
          </a:p>
          <a:p>
            <a:pPr marL="0" indent="0">
              <a:lnSpc>
                <a:spcPct val="100000"/>
              </a:lnSpc>
              <a:buNone/>
            </a:pPr>
            <a:r>
              <a:rPr lang="en-US" sz="1200" b="1" dirty="0"/>
              <a:t>2. “What Does a cyber security specialist do?” </a:t>
            </a:r>
          </a:p>
          <a:p>
            <a:pPr marL="0" indent="0">
              <a:lnSpc>
                <a:spcPct val="100000"/>
              </a:lnSpc>
              <a:buNone/>
            </a:pPr>
            <a:r>
              <a:rPr lang="en-US" sz="1200" b="1" dirty="0">
                <a:hlinkClick r:id="rId4"/>
              </a:rPr>
              <a:t>https://www.mycomputercareer.edu/news/what-does-a-cyber-security-specialist-do/</a:t>
            </a:r>
            <a:endParaRPr lang="en-US" sz="1200" b="1" dirty="0"/>
          </a:p>
          <a:p>
            <a:pPr marL="0" indent="0">
              <a:lnSpc>
                <a:spcPct val="100000"/>
              </a:lnSpc>
              <a:buNone/>
            </a:pPr>
            <a:r>
              <a:rPr lang="en-US" sz="1200" b="1" dirty="0"/>
              <a:t>3. “What Does a Cybersecurity Analyst Do? 2023 Job Guide.” Written by Coursera • Updated on Oct 2, 2023</a:t>
            </a:r>
          </a:p>
          <a:p>
            <a:pPr marL="0" indent="0">
              <a:lnSpc>
                <a:spcPct val="100000"/>
              </a:lnSpc>
              <a:buNone/>
            </a:pPr>
            <a:r>
              <a:rPr lang="en-US" sz="1200" b="1" dirty="0">
                <a:hlinkClick r:id="rId5"/>
              </a:rPr>
              <a:t>https://www.coursera.org/articles/cybersecurity-analyst-job-guide</a:t>
            </a:r>
            <a:endParaRPr lang="en-US" sz="1200" b="1" dirty="0"/>
          </a:p>
          <a:p>
            <a:pPr marL="0">
              <a:lnSpc>
                <a:spcPct val="100000"/>
              </a:lnSpc>
            </a:pPr>
            <a:endParaRPr lang="en-US" sz="1200" b="1" dirty="0"/>
          </a:p>
        </p:txBody>
      </p:sp>
      <p:pic>
        <p:nvPicPr>
          <p:cNvPr id="16" name="Picture Placeholder 15">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6"/>
          <a:srcRect l="7368" r="12690"/>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1009649" y="838802"/>
            <a:ext cx="2873823" cy="950359"/>
          </a:xfrm>
        </p:spPr>
        <p:txBody>
          <a:bodyPr/>
          <a:lstStyle/>
          <a:p>
            <a:r>
              <a:rPr lang="en-US" dirty="0"/>
              <a:t>Contents</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1052737" y="2059488"/>
            <a:ext cx="3562396" cy="4202121"/>
          </a:xfrm>
        </p:spPr>
        <p:txBody>
          <a:bodyPr/>
          <a:lstStyle/>
          <a:p>
            <a:r>
              <a:rPr lang="en-US" dirty="0"/>
              <a:t>What do Cybersecurity Professionals do?</a:t>
            </a:r>
          </a:p>
          <a:p>
            <a:r>
              <a:rPr lang="en-US" dirty="0"/>
              <a:t>Types of Jobs that are available</a:t>
            </a:r>
          </a:p>
          <a:p>
            <a:r>
              <a:rPr lang="en-US" dirty="0"/>
              <a:t>Why we need you in the workforce</a:t>
            </a:r>
          </a:p>
          <a:p>
            <a:r>
              <a:rPr lang="en-US" dirty="0"/>
              <a:t>What are the value of certifications?</a:t>
            </a:r>
          </a:p>
          <a:p>
            <a:r>
              <a:rPr lang="en-US" dirty="0"/>
              <a:t>Frequently Asked Questions (FAQs)</a:t>
            </a:r>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7" name="Picture Placeholder 6" descr="A close up of a circuit board&#10;&#10;Description automatically generated">
            <a:extLst>
              <a:ext uri="{FF2B5EF4-FFF2-40B4-BE49-F238E27FC236}">
                <a16:creationId xmlns:a16="http://schemas.microsoft.com/office/drawing/2014/main" id="{80D59474-2F12-325F-1068-927FE7FF7DA2}"/>
              </a:ext>
            </a:extLst>
          </p:cNvPr>
          <p:cNvPicPr>
            <a:picLocks noGrp="1" noChangeAspect="1"/>
          </p:cNvPicPr>
          <p:nvPr>
            <p:ph type="pic" sz="quarter" idx="14"/>
          </p:nvPr>
        </p:nvPicPr>
        <p:blipFill>
          <a:blip r:embed="rId4"/>
          <a:srcRect l="16664" r="16664"/>
          <a:stretch>
            <a:fillRect/>
          </a:stretch>
        </p:blipFill>
        <p:spPr/>
      </p:pic>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386961" y="4208381"/>
            <a:ext cx="4500562" cy="1562959"/>
          </a:xfrm>
        </p:spPr>
        <p:txBody>
          <a:bodyPr/>
          <a:lstStyle/>
          <a:p>
            <a:r>
              <a:rPr lang="en-US" dirty="0"/>
              <a:t>What does a Cybersecurity professional do?</a:t>
            </a:r>
            <a:br>
              <a:rPr lang="en-US" b="1" i="0" dirty="0">
                <a:effectLst/>
                <a:latin typeface="Gelion"/>
              </a:rPr>
            </a:br>
            <a:endParaRPr lang="en-US" dirty="0"/>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2" y="6507212"/>
            <a:ext cx="5435869" cy="74743"/>
          </a:xfrm>
        </p:spPr>
        <p:txBody>
          <a:bodyPr/>
          <a:lstStyle/>
          <a:p>
            <a:r>
              <a:rPr lang="en-US" dirty="0"/>
              <a:t>https://www.ironhack.com/us/blog/what-does-a-cybersecurity-professional-do</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62500" lnSpcReduction="20000"/>
          </a:bodyPr>
          <a:lstStyle/>
          <a:p>
            <a:pPr marL="0" indent="0">
              <a:lnSpc>
                <a:spcPct val="170000"/>
              </a:lnSpc>
              <a:buNone/>
            </a:pPr>
            <a:r>
              <a:rPr lang="en-US" b="0" i="0" dirty="0">
                <a:solidFill>
                  <a:schemeClr val="tx1"/>
                </a:solidFill>
                <a:effectLst/>
                <a:latin typeface="Gelion"/>
              </a:rPr>
              <a:t>Cybersecurity professionals build, test, and analyze systems to keep data and information safe from attackers and other external threats. They work to identify threats and find ways to keep an organization's internal computer network safe and secure from threats such as malware, phishing, password attacks, and other intrusions. There are, however, varied roles within the industry and a few different cybersecurity careers available.</a:t>
            </a:r>
            <a:endParaRPr lang="en-US" dirty="0">
              <a:solidFill>
                <a:schemeClr val="tx1"/>
              </a:solidFill>
            </a:endParaRPr>
          </a:p>
        </p:txBody>
      </p:sp>
      <p:pic>
        <p:nvPicPr>
          <p:cNvPr id="16" name="Picture Placeholder 15" descr="A computer screen with text on it&#10;&#10;Description automatically generated">
            <a:extLst>
              <a:ext uri="{FF2B5EF4-FFF2-40B4-BE49-F238E27FC236}">
                <a16:creationId xmlns:a16="http://schemas.microsoft.com/office/drawing/2014/main" id="{2E3448D4-F295-C974-73E0-1EC59112A5D9}"/>
              </a:ext>
            </a:extLst>
          </p:cNvPr>
          <p:cNvPicPr>
            <a:picLocks noGrp="1" noChangeAspect="1"/>
          </p:cNvPicPr>
          <p:nvPr>
            <p:ph type="pic" sz="quarter" idx="13"/>
          </p:nvPr>
        </p:nvPicPr>
        <p:blipFill>
          <a:blip r:embed="rId6"/>
          <a:srcRect l="23042" r="23042"/>
          <a:stretch>
            <a:fillRect/>
          </a:stretch>
        </p:blipFill>
        <p:spPr/>
      </p:pic>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430268"/>
            <a:ext cx="4426579" cy="307777"/>
          </a:xfrm>
        </p:spPr>
        <p:txBody>
          <a:bodyPr/>
          <a:lstStyle/>
          <a:p>
            <a:r>
              <a:rPr lang="en-US" dirty="0"/>
              <a:t>https://www.ironhack.com/us/blog/what-does-a-cybersecurity-professional-do</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10" name="TextBox 9">
            <a:extLst>
              <a:ext uri="{FF2B5EF4-FFF2-40B4-BE49-F238E27FC236}">
                <a16:creationId xmlns:a16="http://schemas.microsoft.com/office/drawing/2014/main" id="{0A5652AC-0F5F-F345-1AFC-16602E8D1BAA}"/>
              </a:ext>
            </a:extLst>
          </p:cNvPr>
          <p:cNvSpPr txBox="1"/>
          <p:nvPr/>
        </p:nvSpPr>
        <p:spPr>
          <a:xfrm>
            <a:off x="1503811" y="1941719"/>
            <a:ext cx="9000000" cy="4119526"/>
          </a:xfrm>
          <a:prstGeom prst="rect">
            <a:avLst/>
          </a:prstGeom>
          <a:noFill/>
        </p:spPr>
        <p:txBody>
          <a:bodyPr wrap="square" rtlCol="0">
            <a:spAutoFit/>
          </a:bodyPr>
          <a:lstStyle/>
          <a:p>
            <a:pPr>
              <a:lnSpc>
                <a:spcPct val="110000"/>
              </a:lnSpc>
              <a:spcBef>
                <a:spcPts val="1000"/>
              </a:spcBef>
              <a:spcAft>
                <a:spcPts val="800"/>
              </a:spcAft>
            </a:pPr>
            <a:r>
              <a:rPr lang="en-US" dirty="0">
                <a:solidFill>
                  <a:srgbClr val="D1D5DB"/>
                </a:solidFill>
                <a:latin typeface="Söhne"/>
              </a:rPr>
              <a:t>While the day-to-day tasks of a cybersecurity professional will vary from company to company, here are a few tasks and responsibilities pulled from real job listings:</a:t>
            </a:r>
          </a:p>
          <a:p>
            <a:pPr algn="l"/>
            <a:endParaRPr lang="en-US" b="0" i="0" dirty="0">
              <a:effectLst/>
              <a:latin typeface="Source Sans Pro" panose="020B0503030403020204" pitchFamily="34" charset="0"/>
            </a:endParaRPr>
          </a:p>
          <a:p>
            <a:pPr indent="-285750">
              <a:lnSpc>
                <a:spcPct val="110000"/>
              </a:lnSpc>
              <a:spcBef>
                <a:spcPts val="600"/>
              </a:spcBef>
              <a:spcAft>
                <a:spcPts val="600"/>
              </a:spcAft>
              <a:buFont typeface="Arial" panose="020B0604020202020204" pitchFamily="34" charset="0"/>
              <a:buChar char="•"/>
            </a:pPr>
            <a:r>
              <a:rPr lang="en-US" sz="1400" dirty="0">
                <a:solidFill>
                  <a:srgbClr val="D1D5DB"/>
                </a:solidFill>
                <a:latin typeface="Söhne"/>
              </a:rPr>
              <a:t>Monitor network traffic for security incidents and events.</a:t>
            </a:r>
          </a:p>
          <a:p>
            <a:pPr indent="-285750">
              <a:lnSpc>
                <a:spcPct val="110000"/>
              </a:lnSpc>
              <a:spcBef>
                <a:spcPts val="600"/>
              </a:spcBef>
              <a:spcAft>
                <a:spcPts val="600"/>
              </a:spcAft>
              <a:buFont typeface="Arial" panose="020B0604020202020204" pitchFamily="34" charset="0"/>
              <a:buChar char="•"/>
            </a:pPr>
            <a:r>
              <a:rPr lang="en-US" sz="1400" dirty="0">
                <a:solidFill>
                  <a:srgbClr val="D1D5DB"/>
                </a:solidFill>
                <a:latin typeface="Söhne"/>
              </a:rPr>
              <a:t>Investigate incidents and respond to events in real time.</a:t>
            </a:r>
          </a:p>
          <a:p>
            <a:pPr indent="-285750">
              <a:lnSpc>
                <a:spcPct val="110000"/>
              </a:lnSpc>
              <a:spcBef>
                <a:spcPts val="600"/>
              </a:spcBef>
              <a:spcAft>
                <a:spcPts val="600"/>
              </a:spcAft>
              <a:buFont typeface="Arial" panose="020B0604020202020204" pitchFamily="34" charset="0"/>
              <a:buChar char="•"/>
            </a:pPr>
            <a:r>
              <a:rPr lang="en-US" sz="1400" dirty="0">
                <a:solidFill>
                  <a:srgbClr val="D1D5DB"/>
                </a:solidFill>
                <a:latin typeface="Söhne"/>
              </a:rPr>
              <a:t>Write detailed incident response reports.</a:t>
            </a:r>
          </a:p>
          <a:p>
            <a:pPr indent="-285750">
              <a:lnSpc>
                <a:spcPct val="110000"/>
              </a:lnSpc>
              <a:spcBef>
                <a:spcPts val="600"/>
              </a:spcBef>
              <a:spcAft>
                <a:spcPts val="600"/>
              </a:spcAft>
              <a:buFont typeface="Arial" panose="020B0604020202020204" pitchFamily="34" charset="0"/>
              <a:buChar char="•"/>
            </a:pPr>
            <a:r>
              <a:rPr lang="en-US" sz="1400" dirty="0">
                <a:solidFill>
                  <a:srgbClr val="D1D5DB"/>
                </a:solidFill>
                <a:latin typeface="Söhne"/>
              </a:rPr>
              <a:t>Install and operate firewalls, encryption programs, and other security software.</a:t>
            </a:r>
          </a:p>
          <a:p>
            <a:pPr indent="-285750">
              <a:lnSpc>
                <a:spcPct val="110000"/>
              </a:lnSpc>
              <a:spcBef>
                <a:spcPts val="600"/>
              </a:spcBef>
              <a:spcAft>
                <a:spcPts val="600"/>
              </a:spcAft>
              <a:buFont typeface="Arial" panose="020B0604020202020204" pitchFamily="34" charset="0"/>
              <a:buChar char="•"/>
            </a:pPr>
            <a:r>
              <a:rPr lang="en-US" sz="1400" dirty="0">
                <a:solidFill>
                  <a:srgbClr val="D1D5DB"/>
                </a:solidFill>
                <a:latin typeface="Söhne"/>
              </a:rPr>
              <a:t>Fix vulnerabilities.</a:t>
            </a:r>
          </a:p>
          <a:p>
            <a:pPr indent="-285750">
              <a:lnSpc>
                <a:spcPct val="110000"/>
              </a:lnSpc>
              <a:spcBef>
                <a:spcPts val="600"/>
              </a:spcBef>
              <a:spcAft>
                <a:spcPts val="600"/>
              </a:spcAft>
              <a:buFont typeface="Arial" panose="020B0604020202020204" pitchFamily="34" charset="0"/>
              <a:buChar char="•"/>
            </a:pPr>
            <a:r>
              <a:rPr lang="en-US" sz="1400" dirty="0">
                <a:solidFill>
                  <a:srgbClr val="D1D5DB"/>
                </a:solidFill>
                <a:latin typeface="Söhne"/>
              </a:rPr>
              <a:t>Develop and promote best practices for information security.</a:t>
            </a:r>
          </a:p>
          <a:p>
            <a:pPr indent="-285750">
              <a:lnSpc>
                <a:spcPct val="110000"/>
              </a:lnSpc>
              <a:spcBef>
                <a:spcPts val="600"/>
              </a:spcBef>
              <a:spcAft>
                <a:spcPts val="600"/>
              </a:spcAft>
              <a:buFont typeface="Arial" panose="020B0604020202020204" pitchFamily="34" charset="0"/>
              <a:buChar char="•"/>
            </a:pPr>
            <a:r>
              <a:rPr lang="en-US" sz="1400" dirty="0">
                <a:solidFill>
                  <a:srgbClr val="D1D5DB"/>
                </a:solidFill>
                <a:latin typeface="Söhne"/>
              </a:rPr>
              <a:t>Conduct threat research.</a:t>
            </a:r>
          </a:p>
          <a:p>
            <a:pPr indent="-285750">
              <a:lnSpc>
                <a:spcPct val="110000"/>
              </a:lnSpc>
              <a:spcBef>
                <a:spcPts val="600"/>
              </a:spcBef>
              <a:spcAft>
                <a:spcPts val="600"/>
              </a:spcAft>
              <a:buFont typeface="Arial" panose="020B0604020202020204" pitchFamily="34" charset="0"/>
              <a:buChar char="•"/>
            </a:pPr>
            <a:r>
              <a:rPr lang="en-US" sz="1400" dirty="0">
                <a:solidFill>
                  <a:srgbClr val="D1D5DB"/>
                </a:solidFill>
                <a:latin typeface="Söhne"/>
              </a:rPr>
              <a:t>Perform periodic risk assessments and penetration tests.</a:t>
            </a:r>
          </a:p>
        </p:txBody>
      </p:sp>
      <p:sp>
        <p:nvSpPr>
          <p:cNvPr id="12" name="Title 10">
            <a:extLst>
              <a:ext uri="{FF2B5EF4-FFF2-40B4-BE49-F238E27FC236}">
                <a16:creationId xmlns:a16="http://schemas.microsoft.com/office/drawing/2014/main" id="{0DB3F9EF-680D-D1E3-5851-988F496D8EA7}"/>
              </a:ext>
            </a:extLst>
          </p:cNvPr>
          <p:cNvSpPr txBox="1">
            <a:spLocks/>
          </p:cNvSpPr>
          <p:nvPr/>
        </p:nvSpPr>
        <p:spPr>
          <a:xfrm>
            <a:off x="1152445" y="463918"/>
            <a:ext cx="7154793" cy="2211283"/>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pPr>
              <a:lnSpc>
                <a:spcPct val="100000"/>
              </a:lnSpc>
            </a:pPr>
            <a:r>
              <a:rPr lang="en-US" sz="3600" dirty="0"/>
              <a:t>What does a Cybersecurity professional do?</a:t>
            </a:r>
            <a:br>
              <a:rPr lang="en-US" b="1" dirty="0">
                <a:latin typeface="Gelion"/>
              </a:rPr>
            </a:br>
            <a:endParaRPr lang="en-US" dirty="0"/>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1128832" y="374099"/>
            <a:ext cx="7230164" cy="692929"/>
          </a:xfrm>
        </p:spPr>
        <p:txBody>
          <a:bodyPr/>
          <a:lstStyle/>
          <a:p>
            <a:r>
              <a:rPr lang="en-US" dirty="0"/>
              <a:t>Cyber Security Job Titles</a:t>
            </a:r>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2" y="6507212"/>
            <a:ext cx="4676745" cy="153888"/>
          </a:xfrm>
        </p:spPr>
        <p:txBody>
          <a:bodyPr/>
          <a:lstStyle/>
          <a:p>
            <a:r>
              <a:rPr lang="en-US" dirty="0"/>
              <a:t>https://www.mycomputercareer.edu/news/what-does-a-cyber-security-specialist-do/</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8" name="TextBox 7">
            <a:extLst>
              <a:ext uri="{FF2B5EF4-FFF2-40B4-BE49-F238E27FC236}">
                <a16:creationId xmlns:a16="http://schemas.microsoft.com/office/drawing/2014/main" id="{E46A24E5-E0C2-5FB8-A157-6C0D14F44776}"/>
              </a:ext>
            </a:extLst>
          </p:cNvPr>
          <p:cNvSpPr txBox="1"/>
          <p:nvPr/>
        </p:nvSpPr>
        <p:spPr>
          <a:xfrm>
            <a:off x="1492370" y="1242204"/>
            <a:ext cx="8841213" cy="4693016"/>
          </a:xfrm>
          <a:prstGeom prst="rect">
            <a:avLst/>
          </a:prstGeom>
          <a:noFill/>
        </p:spPr>
        <p:txBody>
          <a:bodyPr wrap="square" rtlCol="0">
            <a:spAutoFit/>
          </a:bodyPr>
          <a:lstStyle/>
          <a:p>
            <a:r>
              <a:rPr lang="en-US" sz="2000" b="1" dirty="0">
                <a:solidFill>
                  <a:srgbClr val="D1D5DB"/>
                </a:solidFill>
                <a:latin typeface="Söhne"/>
              </a:rPr>
              <a:t>Information Security Analyst</a:t>
            </a:r>
          </a:p>
          <a:p>
            <a:pPr>
              <a:lnSpc>
                <a:spcPct val="110000"/>
              </a:lnSpc>
              <a:spcBef>
                <a:spcPts val="1000"/>
              </a:spcBef>
              <a:spcAft>
                <a:spcPts val="800"/>
              </a:spcAft>
            </a:pPr>
            <a:r>
              <a:rPr lang="en-US" sz="1400" dirty="0">
                <a:solidFill>
                  <a:srgbClr val="D1D5DB"/>
                </a:solidFill>
                <a:latin typeface="Söhne"/>
              </a:rPr>
              <a:t>An information security analyst is tasked with protecting sensitive information. They are responsible for developing security strategies and policies, implementing them, ensuring they are up to date and properly utilized, monitoring the results, and making necessary adjustments. At times, an analyst might also organize security training for other employees. </a:t>
            </a:r>
          </a:p>
          <a:p>
            <a:endParaRPr lang="en-US" sz="1600" dirty="0"/>
          </a:p>
          <a:p>
            <a:r>
              <a:rPr lang="en-US" sz="2000" b="1" dirty="0">
                <a:solidFill>
                  <a:srgbClr val="D1D5DB"/>
                </a:solidFill>
                <a:latin typeface="Söhne"/>
              </a:rPr>
              <a:t>Software Security Engineer</a:t>
            </a:r>
          </a:p>
          <a:p>
            <a:pPr>
              <a:lnSpc>
                <a:spcPct val="110000"/>
              </a:lnSpc>
              <a:spcBef>
                <a:spcPts val="1000"/>
              </a:spcBef>
              <a:spcAft>
                <a:spcPts val="800"/>
              </a:spcAft>
            </a:pPr>
            <a:r>
              <a:rPr lang="en-US" sz="1400" dirty="0">
                <a:solidFill>
                  <a:srgbClr val="D1D5DB"/>
                </a:solidFill>
                <a:latin typeface="Söhne"/>
              </a:rPr>
              <a:t>With a strong background in coding and programming languages, software security engineers develop firewalls and intrusion detection systems for their companies. Their skillset has to include a combination of soft skills and hard skills, such as software engineering, problem-solving, building relationships with clients, and learning technology.</a:t>
            </a:r>
          </a:p>
          <a:p>
            <a:endParaRPr lang="en-US" sz="1600" dirty="0"/>
          </a:p>
          <a:p>
            <a:r>
              <a:rPr lang="en-US" sz="2000" b="1" dirty="0">
                <a:solidFill>
                  <a:srgbClr val="D1D5DB"/>
                </a:solidFill>
                <a:latin typeface="Söhne"/>
              </a:rPr>
              <a:t>Security Architect</a:t>
            </a:r>
          </a:p>
          <a:p>
            <a:pPr>
              <a:lnSpc>
                <a:spcPct val="110000"/>
              </a:lnSpc>
              <a:spcBef>
                <a:spcPts val="1000"/>
              </a:spcBef>
              <a:spcAft>
                <a:spcPts val="800"/>
              </a:spcAft>
            </a:pPr>
            <a:r>
              <a:rPr lang="en-US" sz="1400" dirty="0">
                <a:solidFill>
                  <a:srgbClr val="D1D5DB"/>
                </a:solidFill>
                <a:latin typeface="Söhne"/>
              </a:rPr>
              <a:t>A security architect’s main task is to pinpoint the strengths and weaknesses of the client’s systems. It is often said that a security architect must think like a hacker to successfully identify the tactics a hacker would use to breach their systems. Security architects prepare the budget, allocate staff and resources, manage security IT teams, and generate reports for the executive levels. </a:t>
            </a:r>
          </a:p>
        </p:txBody>
      </p:sp>
    </p:spTree>
    <p:extLst>
      <p:ext uri="{BB962C8B-B14F-4D97-AF65-F5344CB8AC3E}">
        <p14:creationId xmlns:p14="http://schemas.microsoft.com/office/powerpoint/2010/main" val="3740286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990809" y="461961"/>
            <a:ext cx="7842640" cy="753314"/>
          </a:xfrm>
        </p:spPr>
        <p:txBody>
          <a:bodyPr/>
          <a:lstStyle/>
          <a:p>
            <a:pPr algn="l"/>
            <a:r>
              <a:rPr lang="en-US" sz="3600" dirty="0"/>
              <a:t>Cyber Security Job Titles continued</a:t>
            </a:r>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8" name="TextBox 7">
            <a:extLst>
              <a:ext uri="{FF2B5EF4-FFF2-40B4-BE49-F238E27FC236}">
                <a16:creationId xmlns:a16="http://schemas.microsoft.com/office/drawing/2014/main" id="{E46A24E5-E0C2-5FB8-A157-6C0D14F44776}"/>
              </a:ext>
            </a:extLst>
          </p:cNvPr>
          <p:cNvSpPr txBox="1"/>
          <p:nvPr/>
        </p:nvSpPr>
        <p:spPr>
          <a:xfrm>
            <a:off x="1487212" y="1130180"/>
            <a:ext cx="8841213" cy="5425524"/>
          </a:xfrm>
          <a:prstGeom prst="rect">
            <a:avLst/>
          </a:prstGeom>
          <a:noFill/>
        </p:spPr>
        <p:txBody>
          <a:bodyPr wrap="square" rtlCol="0">
            <a:spAutoFit/>
          </a:bodyPr>
          <a:lstStyle/>
          <a:p>
            <a:r>
              <a:rPr lang="en-US" sz="2000" b="1" dirty="0">
                <a:solidFill>
                  <a:srgbClr val="D1D5DB"/>
                </a:solidFill>
                <a:latin typeface="Söhne"/>
              </a:rPr>
              <a:t>Penetration Tester (</a:t>
            </a:r>
            <a:r>
              <a:rPr lang="en-US" sz="2000" b="1" dirty="0" err="1">
                <a:solidFill>
                  <a:srgbClr val="D1D5DB"/>
                </a:solidFill>
                <a:latin typeface="Söhne"/>
              </a:rPr>
              <a:t>Pentester</a:t>
            </a:r>
            <a:r>
              <a:rPr lang="en-US" sz="2000" b="1" dirty="0">
                <a:solidFill>
                  <a:srgbClr val="D1D5DB"/>
                </a:solidFill>
                <a:latin typeface="Söhne"/>
              </a:rPr>
              <a:t>)</a:t>
            </a:r>
          </a:p>
          <a:p>
            <a:pPr>
              <a:lnSpc>
                <a:spcPct val="110000"/>
              </a:lnSpc>
              <a:spcBef>
                <a:spcPts val="1000"/>
              </a:spcBef>
              <a:spcAft>
                <a:spcPts val="800"/>
              </a:spcAft>
            </a:pPr>
            <a:r>
              <a:rPr lang="en-US" sz="1400" dirty="0">
                <a:solidFill>
                  <a:srgbClr val="D1D5DB"/>
                </a:solidFill>
                <a:latin typeface="Söhne"/>
              </a:rPr>
              <a:t>If you’ve heard of white hat hackers hired to attempt and breach an organization’s security measures using their hacking skills and software – those would be penetration testers.  Their primary role is to simulate a cyber attack to test their clients’ various security programs and firewalls. Their findings are vital for developing better system security policies in the future. </a:t>
            </a:r>
          </a:p>
          <a:p>
            <a:endParaRPr lang="en-US" sz="2000" dirty="0">
              <a:solidFill>
                <a:srgbClr val="D1D5DB"/>
              </a:solidFill>
              <a:latin typeface="Söhne"/>
            </a:endParaRPr>
          </a:p>
          <a:p>
            <a:r>
              <a:rPr lang="en-US" sz="2000" b="1" dirty="0">
                <a:solidFill>
                  <a:srgbClr val="D1D5DB"/>
                </a:solidFill>
                <a:latin typeface="Söhne"/>
              </a:rPr>
              <a:t>Information Security Crime Investigator</a:t>
            </a:r>
          </a:p>
          <a:p>
            <a:pPr>
              <a:lnSpc>
                <a:spcPct val="110000"/>
              </a:lnSpc>
              <a:spcBef>
                <a:spcPts val="1000"/>
              </a:spcBef>
              <a:spcAft>
                <a:spcPts val="800"/>
              </a:spcAft>
            </a:pPr>
            <a:r>
              <a:rPr lang="en-US" sz="1400" dirty="0">
                <a:solidFill>
                  <a:srgbClr val="D1D5DB"/>
                </a:solidFill>
                <a:latin typeface="Söhne"/>
              </a:rPr>
              <a:t>At a cross-section between law enforcement and cybersecurity lies the title of an information security crime investigator or a computer forensics expert. These professionals work on investigating cyberattacks, determining what (or who) caused them, and how exactly the network or computer system was infiltrated.  They may not be directly employed by law enforcement, but they closely collaborate with them, as well as different law firms that depend on the expert’s detailed security reports. </a:t>
            </a:r>
          </a:p>
          <a:p>
            <a:endParaRPr lang="en-US" sz="2000" dirty="0">
              <a:solidFill>
                <a:srgbClr val="D1D5DB"/>
              </a:solidFill>
              <a:latin typeface="Söhne"/>
            </a:endParaRPr>
          </a:p>
          <a:p>
            <a:r>
              <a:rPr lang="en-US" sz="2000" b="1" dirty="0">
                <a:solidFill>
                  <a:srgbClr val="D1D5DB"/>
                </a:solidFill>
                <a:latin typeface="Söhne"/>
              </a:rPr>
              <a:t>Security Consultant</a:t>
            </a:r>
          </a:p>
          <a:p>
            <a:pPr>
              <a:lnSpc>
                <a:spcPct val="110000"/>
              </a:lnSpc>
              <a:spcBef>
                <a:spcPts val="1000"/>
              </a:spcBef>
              <a:spcAft>
                <a:spcPts val="800"/>
              </a:spcAft>
            </a:pPr>
            <a:r>
              <a:rPr lang="en-US" sz="1400" dirty="0">
                <a:solidFill>
                  <a:srgbClr val="D1D5DB"/>
                </a:solidFill>
                <a:latin typeface="Söhne"/>
              </a:rPr>
              <a:t>They are independent contractors who offer their knowledge and advice to various organizations about their network security.  You will need to possess a wide range of technical, analytical, communication, and computer skills. As with all other IT security job roles, you also need to keep up with all the latest technology news and security recommendations as a consultant.</a:t>
            </a:r>
          </a:p>
        </p:txBody>
      </p:sp>
    </p:spTree>
    <p:extLst>
      <p:ext uri="{BB962C8B-B14F-4D97-AF65-F5344CB8AC3E}">
        <p14:creationId xmlns:p14="http://schemas.microsoft.com/office/powerpoint/2010/main" val="3808250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984235" y="557902"/>
            <a:ext cx="10223530" cy="822325"/>
          </a:xfrm>
        </p:spPr>
        <p:txBody>
          <a:bodyPr/>
          <a:lstStyle/>
          <a:p>
            <a:r>
              <a:rPr lang="en-US" dirty="0"/>
              <a:t>Why we need you in Cybersecurity</a:t>
            </a:r>
          </a:p>
        </p:txBody>
      </p:sp>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2" y="6507212"/>
            <a:ext cx="4426579" cy="153888"/>
          </a:xfrm>
        </p:spPr>
        <p:txBody>
          <a:bodyPr/>
          <a:lstStyle/>
          <a:p>
            <a:r>
              <a:rPr lang="en-US" dirty="0"/>
              <a:t>https://www.mycomputercareer.edu/news/what-does-a-cyber-security-specialist-do/</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4" name="Content Placeholder 3">
            <a:extLst>
              <a:ext uri="{FF2B5EF4-FFF2-40B4-BE49-F238E27FC236}">
                <a16:creationId xmlns:a16="http://schemas.microsoft.com/office/drawing/2014/main" id="{FFF61F97-E7D7-2485-7F78-EA1C653DCC2D}"/>
              </a:ext>
            </a:extLst>
          </p:cNvPr>
          <p:cNvSpPr>
            <a:spLocks noGrp="1"/>
          </p:cNvSpPr>
          <p:nvPr>
            <p:ph idx="1"/>
          </p:nvPr>
        </p:nvSpPr>
        <p:spPr>
          <a:xfrm>
            <a:off x="550863" y="1673252"/>
            <a:ext cx="11090274" cy="3979625"/>
          </a:xfrm>
        </p:spPr>
        <p:txBody>
          <a:bodyPr/>
          <a:lstStyle/>
          <a:p>
            <a:pPr marL="0" indent="0" algn="l">
              <a:buNone/>
            </a:pPr>
            <a:r>
              <a:rPr lang="en-US" dirty="0">
                <a:solidFill>
                  <a:srgbClr val="D1D5DB"/>
                </a:solidFill>
                <a:latin typeface="Söhne"/>
              </a:rPr>
              <a:t>C</a:t>
            </a:r>
            <a:r>
              <a:rPr lang="en-US" b="0" i="0" dirty="0">
                <a:solidFill>
                  <a:srgbClr val="D1D5DB"/>
                </a:solidFill>
                <a:effectLst/>
                <a:latin typeface="Söhne"/>
              </a:rPr>
              <a:t>ybersecurity professionals are in high demand, and this demand is expected to continue to grow in the foreseeable future. Several factors contribute to the strong demand for cybersecurity experts:</a:t>
            </a:r>
          </a:p>
          <a:p>
            <a:pPr algn="l">
              <a:buFont typeface="+mj-lt"/>
              <a:buAutoNum type="arabicPeriod"/>
            </a:pPr>
            <a:r>
              <a:rPr lang="en-US" b="1" i="0" dirty="0">
                <a:solidFill>
                  <a:srgbClr val="D1D5DB"/>
                </a:solidFill>
                <a:effectLst/>
                <a:latin typeface="Söhne"/>
              </a:rPr>
              <a:t>Increasing Cyber Threats</a:t>
            </a:r>
            <a:r>
              <a:rPr lang="en-US" b="0" i="0" dirty="0">
                <a:solidFill>
                  <a:srgbClr val="D1D5DB"/>
                </a:solidFill>
                <a:effectLst/>
                <a:latin typeface="Söhne"/>
              </a:rPr>
              <a:t>: The number and complexity of cyber threats, including malware, ransomware, data breaches, and hacking incidents, continue to rise. This drives the need for skilled professionals to defend against these threats.</a:t>
            </a:r>
          </a:p>
          <a:p>
            <a:pPr algn="l">
              <a:buFont typeface="+mj-lt"/>
              <a:buAutoNum type="arabicPeriod"/>
            </a:pPr>
            <a:r>
              <a:rPr lang="en-US" b="1" i="0" dirty="0">
                <a:solidFill>
                  <a:srgbClr val="D1D5DB"/>
                </a:solidFill>
                <a:effectLst/>
                <a:latin typeface="Söhne"/>
              </a:rPr>
              <a:t>Digital Transformation</a:t>
            </a:r>
            <a:r>
              <a:rPr lang="en-US" b="0" i="0" dirty="0">
                <a:solidFill>
                  <a:srgbClr val="D1D5DB"/>
                </a:solidFill>
                <a:effectLst/>
                <a:latin typeface="Söhne"/>
              </a:rPr>
              <a:t>: As businesses and organizations increasingly rely on digital technologies, there is a growing need to secure these digital assets. This includes protecting cloud services, IoT devices, and mobile applications.</a:t>
            </a:r>
          </a:p>
          <a:p>
            <a:pPr algn="l">
              <a:buFont typeface="+mj-lt"/>
              <a:buAutoNum type="arabicPeriod"/>
            </a:pPr>
            <a:r>
              <a:rPr lang="en-US" b="1" i="0" dirty="0">
                <a:solidFill>
                  <a:srgbClr val="D1D5DB"/>
                </a:solidFill>
                <a:effectLst/>
                <a:latin typeface="Söhne"/>
              </a:rPr>
              <a:t>Cybersecurity Skills Gap</a:t>
            </a:r>
            <a:r>
              <a:rPr lang="en-US" b="0" i="0" dirty="0">
                <a:solidFill>
                  <a:srgbClr val="D1D5DB"/>
                </a:solidFill>
                <a:effectLst/>
                <a:latin typeface="Söhne"/>
              </a:rPr>
              <a:t>: There is a shortage of qualified cybersecurity professionals with the necessary skills and expertise. This shortage has created a competitive job market and increased demand for skilled individuals.</a:t>
            </a:r>
          </a:p>
        </p:txBody>
      </p:sp>
    </p:spTree>
    <p:extLst>
      <p:ext uri="{BB962C8B-B14F-4D97-AF65-F5344CB8AC3E}">
        <p14:creationId xmlns:p14="http://schemas.microsoft.com/office/powerpoint/2010/main" val="2496947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1337471" y="549275"/>
            <a:ext cx="9795642" cy="1218943"/>
          </a:xfrm>
        </p:spPr>
        <p:txBody>
          <a:bodyPr>
            <a:normAutofit fontScale="90000"/>
          </a:bodyPr>
          <a:lstStyle/>
          <a:p>
            <a:r>
              <a:rPr lang="en-US" dirty="0"/>
              <a:t>What is the value of cybersecurity certifications?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1337471" y="2113240"/>
            <a:ext cx="2958303" cy="215718"/>
          </a:xfrm>
        </p:spPr>
        <p:txBody>
          <a:bodyPr/>
          <a:lstStyle/>
          <a:p>
            <a:r>
              <a:rPr lang="en-US" dirty="0"/>
              <a:t>Proven Skills &amp; Abilities</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1149341" y="2560924"/>
            <a:ext cx="4455645" cy="3881355"/>
          </a:xfrm>
        </p:spPr>
        <p:txBody>
          <a:bodyPr/>
          <a:lstStyle/>
          <a:p>
            <a:pPr marL="0" indent="0">
              <a:buNone/>
            </a:pPr>
            <a:r>
              <a:rPr lang="en-US" sz="1800" dirty="0"/>
              <a:t>The cybersecurity certification program is important because it provides tangible evidence of a person’s knowledge, skills, and expertise in the field of cybersecurity. It helps individuals stand out from other candidates in the job market and can also help them advance their careers within their current organizations. Employers often require or prefer certifications when hiring or promoting cybersecurity professionals.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824934" y="2113241"/>
            <a:ext cx="4455643" cy="215717"/>
          </a:xfrm>
        </p:spPr>
        <p:txBody>
          <a:bodyPr/>
          <a:lstStyle/>
          <a:p>
            <a:r>
              <a:rPr lang="en-US" dirty="0"/>
              <a:t>Industry compliance &amp; regulations</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587015" y="2560924"/>
            <a:ext cx="4455643" cy="3533013"/>
          </a:xfrm>
        </p:spPr>
        <p:txBody>
          <a:bodyPr/>
          <a:lstStyle/>
          <a:p>
            <a:pPr marL="0" indent="0">
              <a:buNone/>
            </a:pPr>
            <a:r>
              <a:rPr lang="en-US" sz="1800" dirty="0"/>
              <a:t>Certifications are also important for organizations that need to comply with industry regulations or security standards. Many certifications are recognized by regulatory bodies and can help organizations meet their compliance requirements. It is important for both individuals and organizations to ensure that they have the knowledge, skills, and expertise needed to effectively protect against cyber threats. </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0" name="Freeform: Shape 7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Oval 8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2" name="Freeform: Shape 2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Oval 8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7" name="Rectangle 2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computer screen shot of a computer screen&#10;&#10;Description automatically generated">
            <a:extLst>
              <a:ext uri="{FF2B5EF4-FFF2-40B4-BE49-F238E27FC236}">
                <a16:creationId xmlns:a16="http://schemas.microsoft.com/office/drawing/2014/main" id="{76EB42A1-72DF-2145-63D7-FBF4527C2A84}"/>
              </a:ext>
            </a:extLst>
          </p:cNvPr>
          <p:cNvPicPr>
            <a:picLocks noGrp="1" noChangeAspect="1"/>
          </p:cNvPicPr>
          <p:nvPr>
            <p:ph idx="1"/>
          </p:nvPr>
        </p:nvPicPr>
        <p:blipFill rotWithShape="1">
          <a:blip r:embed="rId3"/>
          <a:srcRect r="11111"/>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9" name="Rectangle 28">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214419" y="809677"/>
            <a:ext cx="4254049" cy="983529"/>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Certifications</a:t>
            </a:r>
          </a:p>
        </p:txBody>
      </p:sp>
      <p:sp>
        <p:nvSpPr>
          <p:cNvPr id="31" name="Rectangle 30">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
        <p:nvSpPr>
          <p:cNvPr id="11" name="Footer Placeholder 4">
            <a:extLst>
              <a:ext uri="{FF2B5EF4-FFF2-40B4-BE49-F238E27FC236}">
                <a16:creationId xmlns:a16="http://schemas.microsoft.com/office/drawing/2014/main" id="{A3180F0B-9DD2-2E29-4851-2F2CB0D3DEE6}"/>
              </a:ext>
            </a:extLst>
          </p:cNvPr>
          <p:cNvSpPr>
            <a:spLocks noGrp="1"/>
          </p:cNvSpPr>
          <p:nvPr>
            <p:ph type="ftr" sz="quarter" idx="11"/>
          </p:nvPr>
        </p:nvSpPr>
        <p:spPr>
          <a:xfrm>
            <a:off x="380038" y="6430268"/>
            <a:ext cx="6379210" cy="153888"/>
          </a:xfrm>
        </p:spPr>
        <p:txBody>
          <a:bodyPr/>
          <a:lstStyle/>
          <a:p>
            <a:r>
              <a:rPr lang="en-US" dirty="0">
                <a:solidFill>
                  <a:schemeClr val="tx1">
                    <a:alpha val="80000"/>
                  </a:schemeClr>
                </a:solidFill>
              </a:rPr>
              <a:t>https://pauljerimy.com/security-certification-roadmap/</a:t>
            </a:r>
          </a:p>
        </p:txBody>
      </p:sp>
    </p:spTree>
    <p:extLst>
      <p:ext uri="{BB962C8B-B14F-4D97-AF65-F5344CB8AC3E}">
        <p14:creationId xmlns:p14="http://schemas.microsoft.com/office/powerpoint/2010/main" val="262463006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{CE97CB86-0B28-4014-B1F7-1B74D06D070E}tf33713516_win32</Template>
  <TotalTime>83</TotalTime>
  <Words>1085</Words>
  <Application>Microsoft Office PowerPoint</Application>
  <PresentationFormat>Widescreen</PresentationFormat>
  <Paragraphs>78</Paragraphs>
  <Slides>10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Gelion</vt:lpstr>
      <vt:lpstr>Gill Sans MT</vt:lpstr>
      <vt:lpstr>Söhne</vt:lpstr>
      <vt:lpstr>Source Sans Pro</vt:lpstr>
      <vt:lpstr>Walbaum Display</vt:lpstr>
      <vt:lpstr>3DFloatVTI</vt:lpstr>
      <vt:lpstr>National Cybersecurity Awareness Month</vt:lpstr>
      <vt:lpstr>Contents</vt:lpstr>
      <vt:lpstr>What does a Cybersecurity professional do? </vt:lpstr>
      <vt:lpstr>PowerPoint Presentation</vt:lpstr>
      <vt:lpstr>Cyber Security Job Titles</vt:lpstr>
      <vt:lpstr>Cyber Security Job Titles continued</vt:lpstr>
      <vt:lpstr>Why we need you in Cybersecurity</vt:lpstr>
      <vt:lpstr>What is the value of cybersecurity certifications? </vt:lpstr>
      <vt:lpstr>Certifications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Cybersecurity Awareness Month</dc:title>
  <dc:creator>Andre Hardy</dc:creator>
  <cp:lastModifiedBy>Andre Hardy</cp:lastModifiedBy>
  <cp:revision>3</cp:revision>
  <dcterms:created xsi:type="dcterms:W3CDTF">2023-11-01T21:21:03Z</dcterms:created>
  <dcterms:modified xsi:type="dcterms:W3CDTF">2023-11-01T22:44:03Z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